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722" r:id="rId3"/>
  </p:sldMasterIdLst>
  <p:sldIdLst>
    <p:sldId id="256" r:id="rId4"/>
    <p:sldId id="271" r:id="rId5"/>
    <p:sldId id="294" r:id="rId6"/>
    <p:sldId id="295" r:id="rId7"/>
    <p:sldId id="297" r:id="rId8"/>
    <p:sldId id="301" r:id="rId9"/>
    <p:sldId id="302" r:id="rId10"/>
    <p:sldId id="305" r:id="rId11"/>
    <p:sldId id="306" r:id="rId12"/>
    <p:sldId id="308" r:id="rId13"/>
    <p:sldId id="310" r:id="rId14"/>
    <p:sldId id="311" r:id="rId15"/>
    <p:sldId id="312" r:id="rId16"/>
    <p:sldId id="309" r:id="rId17"/>
    <p:sldId id="304" r:id="rId18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-8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6464"/>
    <a:srgbClr val="B83D00"/>
    <a:srgbClr val="5C1C49"/>
    <a:srgbClr val="713D04"/>
    <a:srgbClr val="3F4A13"/>
    <a:srgbClr val="BD8C00"/>
    <a:srgbClr val="052147"/>
    <a:srgbClr val="B50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52"/>
  </p:normalViewPr>
  <p:slideViewPr>
    <p:cSldViewPr snapToGrid="0" snapToObjects="1">
      <p:cViewPr varScale="1">
        <p:scale>
          <a:sx n="90" d="100"/>
          <a:sy n="90" d="100"/>
        </p:scale>
        <p:origin x="1744" y="200"/>
      </p:cViewPr>
      <p:guideLst>
        <p:guide orient="horz" pos="2162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5.jpeg>
</file>

<file path=ppt/media/image6.jpeg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14363" y="-42863"/>
            <a:ext cx="7513637" cy="1143001"/>
          </a:xfrm>
        </p:spPr>
        <p:txBody>
          <a:bodyPr/>
          <a:lstStyle>
            <a:lvl1pPr>
              <a:lnSpc>
                <a:spcPct val="120000"/>
              </a:lnSpc>
              <a:spcAft>
                <a:spcPct val="20000"/>
              </a:spcAft>
              <a:defRPr/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66738" y="3076575"/>
            <a:ext cx="6400800" cy="1752600"/>
          </a:xfrm>
        </p:spPr>
        <p:txBody>
          <a:bodyPr/>
          <a:lstStyle>
            <a:lvl1pPr>
              <a:spcBef>
                <a:spcPct val="0"/>
              </a:spcBef>
              <a:spcAft>
                <a:spcPct val="0"/>
              </a:spcAft>
              <a:defRPr sz="3600"/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2113" y="-25400"/>
            <a:ext cx="2057400" cy="66817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9913" y="-25400"/>
            <a:ext cx="6019800" cy="66817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14363" y="-42863"/>
            <a:ext cx="7513637" cy="1143001"/>
          </a:xfrm>
        </p:spPr>
        <p:txBody>
          <a:bodyPr/>
          <a:lstStyle>
            <a:lvl1pPr>
              <a:lnSpc>
                <a:spcPct val="120000"/>
              </a:lnSpc>
              <a:spcAft>
                <a:spcPct val="20000"/>
              </a:spcAft>
              <a:defRPr/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66738" y="3076575"/>
            <a:ext cx="6400800" cy="1752600"/>
          </a:xfrm>
        </p:spPr>
        <p:txBody>
          <a:bodyPr/>
          <a:lstStyle>
            <a:lvl1pPr>
              <a:spcBef>
                <a:spcPct val="0"/>
              </a:spcBef>
              <a:spcAft>
                <a:spcPct val="0"/>
              </a:spcAft>
              <a:defRPr sz="3600"/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pic>
        <p:nvPicPr>
          <p:cNvPr id="5" name="Picture 4" descr="TTUS SEAL Bline.eps"/>
          <p:cNvPicPr>
            <a:picLocks noChangeAspect="1"/>
          </p:cNvPicPr>
          <p:nvPr userDrawn="1"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133" y="1715449"/>
            <a:ext cx="4685806" cy="468580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14363" y="-25400"/>
            <a:ext cx="7515225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69913" y="2130425"/>
            <a:ext cx="8229600" cy="45259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14363" y="-25400"/>
            <a:ext cx="7515225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569913" y="213042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4760913" y="213042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14363" y="-25400"/>
            <a:ext cx="7515225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7A422ECD-923B-40F6-B389-B1F8FD0FF72B}" type="datetimeFigureOut">
              <a:rPr lang="en-US"/>
              <a:pPr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3E69A746-9A82-44B6-86BF-706BDDCB7A6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14363" y="-25400"/>
            <a:ext cx="7515225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9913" y="2130425"/>
            <a:ext cx="8229600" cy="45259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Vertical Title 1"/>
          <p:cNvSpPr>
            <a:spLocks noGrp="1"/>
          </p:cNvSpPr>
          <p:nvPr>
            <p:ph type="title" orient="vert"/>
          </p:nvPr>
        </p:nvSpPr>
        <p:spPr>
          <a:xfrm>
            <a:off x="6742113" y="-25400"/>
            <a:ext cx="2057400" cy="66817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9913" y="-25400"/>
            <a:ext cx="6019800" cy="66817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EEA5C748-43FB-4D9E-8741-350F281D7572}" type="datetimeFigureOut">
              <a:rPr lang="en-US"/>
              <a:pPr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E4E44015-2FCE-484E-89FF-D6318AF3771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74077F80-56E2-452C-98DA-EA99231C3DCD}" type="datetimeFigureOut">
              <a:rPr lang="en-US"/>
              <a:pPr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8E858FB7-59C6-4623-82E6-7969586B6A0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66B43522-A06B-40FD-B120-889C5D6E2AE8}" type="datetimeFigureOut">
              <a:rPr lang="en-US"/>
              <a:pPr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FDEE99C2-2B75-48B3-AA90-8470A480DBB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FA0C8C09-5051-4933-B3C6-178C7FE09AB8}" type="datetimeFigureOut">
              <a:rPr lang="en-US"/>
              <a:pPr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693F6DD5-3A3D-45A3-8E61-830D464AD27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CC5A7189-6D8E-4BDE-86D3-D4A4B5EB2251}" type="datetimeFigureOut">
              <a:rPr lang="en-US"/>
              <a:pPr/>
              <a:t>3/29/20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ABF24DEF-A51C-47AF-8469-FCC5F260CE4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53C259C1-0C34-48B0-BB55-B7C88E4A78D0}" type="datetimeFigureOut">
              <a:rPr lang="en-US"/>
              <a:pPr/>
              <a:t>3/29/20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49EFC87D-E528-487F-95C6-F1B1C019B9C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242B74CA-CB70-4EDA-AFC6-1EEB7B1D5600}" type="datetimeFigureOut">
              <a:rPr lang="en-US"/>
              <a:pPr/>
              <a:t>3/29/20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D8339763-7D38-4282-9273-FAB631075F1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72DD7AAF-7983-45ED-AB05-8117142BFE7C}" type="datetimeFigureOut">
              <a:rPr lang="en-US"/>
              <a:pPr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068DABE7-3030-478D-A50C-DDC9EB63A47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31FB0F7B-63F9-4545-B6CC-FD6858607CBA}" type="datetimeFigureOut">
              <a:rPr lang="en-US"/>
              <a:pPr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5334CB38-E1AC-4B38-9976-9CC452A7EF9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3CA5F038-E7BB-4844-AE95-F618398B6332}" type="datetimeFigureOut">
              <a:rPr lang="en-US"/>
              <a:pPr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08FDC179-D131-459D-98B5-DECC4CA1FFA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6B6081F4-C384-4169-9CF2-5F1565ADE656}" type="datetimeFigureOut">
              <a:rPr lang="en-US"/>
              <a:pPr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57CDF16A-951D-4546-95A9-D2C9D00EB49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9913" y="213042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60913" y="213042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emf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3.emf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14363" y="-25400"/>
            <a:ext cx="7515225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9913" y="2130425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+mj-lt"/>
          <a:ea typeface="+mj-ea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25000"/>
        </a:spcAft>
        <a:defRPr sz="3200">
          <a:solidFill>
            <a:schemeClr val="bg1"/>
          </a:solidFill>
          <a:latin typeface="+mn-lt"/>
          <a:ea typeface="+mn-ea"/>
          <a:cs typeface="ＭＳ Ｐゴシック" charset="0"/>
        </a:defRPr>
      </a:lvl1pPr>
      <a:lvl2pPr marL="400050" indent="-285750" algn="l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buSzPct val="90000"/>
        <a:buFont typeface="Wingdings" pitchFamily="2" charset="2"/>
        <a:buChar char="§"/>
        <a:defRPr sz="2400">
          <a:solidFill>
            <a:schemeClr val="bg1"/>
          </a:solidFill>
          <a:latin typeface="+mn-lt"/>
          <a:ea typeface="+mn-ea"/>
        </a:defRPr>
      </a:lvl2pPr>
      <a:lvl3pPr marL="742950" indent="-228600" algn="l" rtl="0" eaLnBrk="0" fontAlgn="base" hangingPunct="0">
        <a:spcBef>
          <a:spcPct val="40000"/>
        </a:spcBef>
        <a:spcAft>
          <a:spcPct val="0"/>
        </a:spcAft>
        <a:buChar char="•"/>
        <a:defRPr i="1">
          <a:solidFill>
            <a:schemeClr val="bg1"/>
          </a:solidFill>
          <a:latin typeface="+mn-lt"/>
          <a:ea typeface="+mn-ea"/>
        </a:defRPr>
      </a:lvl3pPr>
      <a:lvl4pPr marL="1258888" indent="-228600" algn="l" rtl="0" eaLnBrk="0" fontAlgn="base" hangingPunct="0">
        <a:spcBef>
          <a:spcPct val="40000"/>
        </a:spcBef>
        <a:spcAft>
          <a:spcPct val="0"/>
        </a:spcAft>
        <a:buChar char="–"/>
        <a:defRPr>
          <a:solidFill>
            <a:schemeClr val="bg1"/>
          </a:solidFill>
          <a:latin typeface="+mn-lt"/>
          <a:ea typeface="+mn-ea"/>
        </a:defRPr>
      </a:lvl4pPr>
      <a:lvl5pPr marL="1422400" indent="406400" algn="l" rtl="0" eaLnBrk="0" fontAlgn="base" hangingPunct="0">
        <a:spcBef>
          <a:spcPct val="20000"/>
        </a:spcBef>
        <a:spcAft>
          <a:spcPct val="0"/>
        </a:spcAft>
        <a:defRPr>
          <a:solidFill>
            <a:schemeClr val="bg1"/>
          </a:solidFill>
          <a:latin typeface="+mn-lt"/>
          <a:ea typeface="+mn-ea"/>
        </a:defRPr>
      </a:lvl5pPr>
      <a:lvl6pPr marL="1879600" algn="l" rtl="0" fontAlgn="base">
        <a:spcBef>
          <a:spcPct val="20000"/>
        </a:spcBef>
        <a:spcAft>
          <a:spcPct val="0"/>
        </a:spcAft>
        <a:defRPr>
          <a:solidFill>
            <a:schemeClr val="bg1"/>
          </a:solidFill>
          <a:latin typeface="+mn-lt"/>
          <a:ea typeface="+mn-ea"/>
        </a:defRPr>
      </a:lvl6pPr>
      <a:lvl7pPr marL="2336800" algn="l" rtl="0" fontAlgn="base">
        <a:spcBef>
          <a:spcPct val="20000"/>
        </a:spcBef>
        <a:spcAft>
          <a:spcPct val="0"/>
        </a:spcAft>
        <a:defRPr>
          <a:solidFill>
            <a:schemeClr val="bg1"/>
          </a:solidFill>
          <a:latin typeface="+mn-lt"/>
          <a:ea typeface="+mn-ea"/>
        </a:defRPr>
      </a:lvl7pPr>
      <a:lvl8pPr marL="2794000" algn="l" rtl="0" fontAlgn="base">
        <a:spcBef>
          <a:spcPct val="20000"/>
        </a:spcBef>
        <a:spcAft>
          <a:spcPct val="0"/>
        </a:spcAft>
        <a:defRPr>
          <a:solidFill>
            <a:schemeClr val="bg1"/>
          </a:solidFill>
          <a:latin typeface="+mn-lt"/>
          <a:ea typeface="+mn-ea"/>
        </a:defRPr>
      </a:lvl8pPr>
      <a:lvl9pPr marL="3251200" algn="l" rtl="0" fontAlgn="base">
        <a:spcBef>
          <a:spcPct val="20000"/>
        </a:spcBef>
        <a:spcAft>
          <a:spcPct val="0"/>
        </a:spcAft>
        <a:defRPr>
          <a:solidFill>
            <a:schemeClr val="bg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1146175"/>
          </a:xfrm>
          <a:prstGeom prst="rect">
            <a:avLst/>
          </a:prstGeom>
          <a:solidFill>
            <a:srgbClr val="CC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CC0000"/>
              </a:solidFill>
            </a:endParaRPr>
          </a:p>
        </p:txBody>
      </p:sp>
      <p:pic>
        <p:nvPicPr>
          <p:cNvPr id="2051" name="Picture 7"/>
          <p:cNvPicPr>
            <a:picLocks noChangeAspect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7939088" y="134938"/>
            <a:ext cx="85725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14363" y="-25400"/>
            <a:ext cx="7515225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9913" y="2130425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5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6" r:id="rId8"/>
    <p:sldLayoutId id="2147483811" r:id="rId9"/>
    <p:sldLayoutId id="2147483812" r:id="rId10"/>
    <p:sldLayoutId id="2147483813" r:id="rId11"/>
  </p:sldLayoutIdLst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2000" kern="1200">
          <a:solidFill>
            <a:schemeClr val="bg1"/>
          </a:solidFill>
          <a:latin typeface="Times New Roman"/>
          <a:ea typeface="ＭＳ Ｐゴシック" charset="0"/>
          <a:cs typeface="Times New Roman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Times New Roman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defRPr sz="320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1pPr>
      <a:lvl2pPr marL="800100" indent="-342900" algn="l" defTabSz="457200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buFont typeface="Wingdings" pitchFamily="2" charset="2"/>
        <a:buChar char="§"/>
        <a:defRPr sz="2400" kern="1200">
          <a:solidFill>
            <a:srgbClr val="000000"/>
          </a:solidFill>
          <a:latin typeface="Times New Roman"/>
          <a:ea typeface="ＭＳ Ｐゴシック" charset="0"/>
          <a:cs typeface="Times New Roman"/>
        </a:defRPr>
      </a:lvl2pPr>
      <a:lvl3pPr marL="12001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i="1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3pPr>
      <a:lvl4pPr marL="1657350" indent="-285750" algn="l" defTabSz="457200" rtl="0" eaLnBrk="0" fontAlgn="base" hangingPunct="0">
        <a:spcBef>
          <a:spcPct val="20000"/>
        </a:spcBef>
        <a:spcAft>
          <a:spcPct val="0"/>
        </a:spcAft>
        <a:buFont typeface="Lucida Grande" pitchFamily="-84" charset="0"/>
        <a:buChar char="-"/>
        <a:defRPr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4pPr>
      <a:lvl5pPr marL="1828800" algn="l" defTabSz="457200" rtl="0" eaLnBrk="0" fontAlgn="base" hangingPunct="0">
        <a:spcBef>
          <a:spcPct val="20000"/>
        </a:spcBef>
        <a:spcAft>
          <a:spcPct val="0"/>
        </a:spcAft>
        <a:buClr>
          <a:srgbClr val="CC0000"/>
        </a:buClr>
        <a:defRPr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1146175"/>
          </a:xfrm>
          <a:prstGeom prst="rect">
            <a:avLst/>
          </a:prstGeom>
          <a:solidFill>
            <a:srgbClr val="CC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CC0000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 userDrawn="1"/>
        </p:nvSpPr>
        <p:spPr bwMode="auto">
          <a:xfrm>
            <a:off x="1274763" y="-25400"/>
            <a:ext cx="68961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anchor="ctr"/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bg1"/>
                </a:solidFill>
                <a:latin typeface="Times New Roman"/>
                <a:ea typeface="ＭＳ Ｐゴシック" charset="0"/>
                <a:cs typeface="Times New Roman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5pPr>
            <a:lvl6pPr marL="457200" algn="l" defTabSz="457200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6pPr>
            <a:lvl7pPr marL="914400" algn="l" defTabSz="457200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7pPr>
            <a:lvl8pPr marL="1371600" algn="l" defTabSz="457200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8pPr>
            <a:lvl9pPr marL="1828800" algn="l" defTabSz="457200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TEXAS TECH UNIVERSITY SYSTEM</a:t>
            </a:r>
            <a:endParaRPr lang="en-US" dirty="0"/>
          </a:p>
        </p:txBody>
      </p:sp>
      <p:pic>
        <p:nvPicPr>
          <p:cNvPr id="5124" name="Picture 7"/>
          <p:cNvPicPr>
            <a:picLocks noChangeAspect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376238" y="134938"/>
            <a:ext cx="85725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17" descr="TTUS_Title Pag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139825"/>
            <a:ext cx="9144000" cy="571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9" name="Rectangle 11"/>
          <p:cNvSpPr>
            <a:spLocks noGrp="1" noChangeArrowheads="1"/>
          </p:cNvSpPr>
          <p:nvPr>
            <p:ph type="ctrTitle"/>
          </p:nvPr>
        </p:nvSpPr>
        <p:spPr>
          <a:xfrm>
            <a:off x="1187450" y="1333500"/>
            <a:ext cx="7513638" cy="1752600"/>
          </a:xfrm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defRPr/>
            </a:pPr>
            <a:r>
              <a:rPr lang="en-US" sz="4000" dirty="0">
                <a:solidFill>
                  <a:schemeClr val="accent3"/>
                </a:solidFill>
              </a:rPr>
              <a:t>INFORMATION RETRIEVAL</a:t>
            </a:r>
            <a:br>
              <a:rPr lang="en-US" sz="2400" dirty="0">
                <a:solidFill>
                  <a:schemeClr val="accent3"/>
                </a:solidFill>
                <a:cs typeface="+mj-cs"/>
              </a:rPr>
            </a:br>
            <a:r>
              <a:rPr lang="en-US" sz="2400" dirty="0">
                <a:solidFill>
                  <a:schemeClr val="accent3"/>
                </a:solidFill>
                <a:cs typeface="+mj-cs"/>
              </a:rPr>
              <a:t>Assignment-2: Stack Overflow Dataset</a:t>
            </a:r>
          </a:p>
        </p:txBody>
      </p:sp>
      <p:sp>
        <p:nvSpPr>
          <p:cNvPr id="2060" name="Rectangle 12"/>
          <p:cNvSpPr>
            <a:spLocks noGrp="1" noChangeArrowheads="1"/>
          </p:cNvSpPr>
          <p:nvPr>
            <p:ph type="subTitle" idx="1"/>
          </p:nvPr>
        </p:nvSpPr>
        <p:spPr>
          <a:xfrm>
            <a:off x="2300288" y="4648200"/>
            <a:ext cx="6400800" cy="1752600"/>
          </a:xfrm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marL="0" indent="0" eaLnBrk="1" hangingPunct="1"/>
            <a:r>
              <a:rPr lang="en-US" sz="2400" dirty="0">
                <a:solidFill>
                  <a:schemeClr val="accent3">
                    <a:lumMod val="95000"/>
                  </a:schemeClr>
                </a:solidFill>
              </a:rPr>
              <a:t>Teammates</a:t>
            </a:r>
            <a:r>
              <a:rPr lang="en-US" sz="2000" dirty="0">
                <a:solidFill>
                  <a:schemeClr val="accent3">
                    <a:lumMod val="95000"/>
                  </a:schemeClr>
                </a:solidFill>
              </a:rPr>
              <a:t>:  Sai Sathvick Chirakala</a:t>
            </a:r>
          </a:p>
          <a:p>
            <a:pPr marL="0" indent="0" eaLnBrk="1" hangingPunct="1"/>
            <a:r>
              <a:rPr lang="en-US" altLang="ja-JP" sz="2000" dirty="0">
                <a:solidFill>
                  <a:schemeClr val="accent3">
                    <a:lumMod val="95000"/>
                  </a:schemeClr>
                </a:solidFill>
              </a:rPr>
              <a:t>		 Maitreyi Naik</a:t>
            </a:r>
          </a:p>
          <a:p>
            <a:pPr marL="0" indent="0" eaLnBrk="1" hangingPunct="1"/>
            <a:r>
              <a:rPr lang="en-US" altLang="ja-JP" sz="2000" dirty="0">
                <a:solidFill>
                  <a:schemeClr val="accent3">
                    <a:lumMod val="95000"/>
                  </a:schemeClr>
                </a:solidFill>
              </a:rPr>
              <a:t>          	            </a:t>
            </a:r>
            <a:r>
              <a:rPr lang="en-US" altLang="ja-JP" sz="2000" dirty="0" err="1">
                <a:solidFill>
                  <a:schemeClr val="accent3">
                    <a:lumMod val="95000"/>
                  </a:schemeClr>
                </a:solidFill>
              </a:rPr>
              <a:t>Nikhila</a:t>
            </a:r>
            <a:r>
              <a:rPr lang="en-US" altLang="ja-JP" sz="2000" dirty="0">
                <a:solidFill>
                  <a:schemeClr val="accent3">
                    <a:lumMod val="95000"/>
                  </a:schemeClr>
                </a:solidFill>
              </a:rPr>
              <a:t> </a:t>
            </a:r>
            <a:r>
              <a:rPr lang="en-US" altLang="ja-JP" sz="2000" dirty="0" err="1">
                <a:solidFill>
                  <a:schemeClr val="accent3">
                    <a:lumMod val="95000"/>
                  </a:schemeClr>
                </a:solidFill>
              </a:rPr>
              <a:t>Ratakonda</a:t>
            </a:r>
            <a:endParaRPr lang="en-US" altLang="ja-JP" sz="2000" dirty="0">
              <a:solidFill>
                <a:schemeClr val="accent3">
                  <a:lumMod val="95000"/>
                </a:schemeClr>
              </a:solidFill>
            </a:endParaRPr>
          </a:p>
          <a:p>
            <a:pPr marL="0" indent="0" eaLnBrk="1" hangingPunct="1"/>
            <a:endParaRPr lang="en-US" sz="1800" i="1" dirty="0">
              <a:solidFill>
                <a:schemeClr val="accent3">
                  <a:lumMod val="95000"/>
                </a:schemeClr>
              </a:solidFill>
            </a:endParaRPr>
          </a:p>
          <a:p>
            <a:pPr marL="0" indent="0" eaLnBrk="1" hangingPunct="1"/>
            <a:r>
              <a:rPr lang="en-US" sz="2400" i="1" dirty="0">
                <a:solidFill>
                  <a:schemeClr val="accent3">
                    <a:lumMod val="95000"/>
                  </a:schemeClr>
                </a:solidFill>
              </a:rPr>
              <a:t>Instructor: Dr. Fang </a:t>
            </a:r>
            <a:r>
              <a:rPr lang="en-US" sz="2400" i="1" dirty="0" err="1">
                <a:solidFill>
                  <a:schemeClr val="accent3">
                    <a:lumMod val="95000"/>
                  </a:schemeClr>
                </a:solidFill>
              </a:rPr>
              <a:t>Jin</a:t>
            </a:r>
            <a:endParaRPr lang="en-US" sz="2400" i="1" dirty="0">
              <a:solidFill>
                <a:schemeClr val="accent3">
                  <a:lumMod val="9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3336B-3988-FB4F-8DCC-4CCB7B04A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Hierarchical Clustering of Documents </a:t>
            </a:r>
            <a:br>
              <a:rPr lang="en-US" sz="3200" dirty="0"/>
            </a:br>
            <a:r>
              <a:rPr lang="en-US" sz="3200" dirty="0"/>
              <a:t>- Single Link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8A7746-430A-EA40-9334-097A3DFC36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8" t="11035" r="27435" b="5469"/>
          <a:stretch/>
        </p:blipFill>
        <p:spPr>
          <a:xfrm>
            <a:off x="664369" y="1528264"/>
            <a:ext cx="7815262" cy="4801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872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3E859-CD09-CD4A-A155-48D134264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Hierarchical Clustering of Documents </a:t>
            </a:r>
            <a:br>
              <a:rPr lang="en-US" sz="3200" dirty="0"/>
            </a:br>
            <a:r>
              <a:rPr lang="en-US" sz="3200" dirty="0"/>
              <a:t>- Single Link 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232B97-CC4B-7A47-BB41-8478588EE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" y="1607358"/>
            <a:ext cx="8629650" cy="442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4175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56844-EB8D-2643-9417-34AA69634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Hierarchical Clustering of Documents </a:t>
            </a:r>
            <a:br>
              <a:rPr lang="en-US" sz="3200" dirty="0"/>
            </a:br>
            <a:r>
              <a:rPr lang="en-US" sz="3200" dirty="0"/>
              <a:t>- Complete Link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EF5A8F-5B7B-8E41-91B8-ABA70D73D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769" y="1599745"/>
            <a:ext cx="8272462" cy="4786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774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1FDD0-7BE9-8546-9288-0651E9E52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Hierarchical Clustering of Documents </a:t>
            </a:r>
            <a:br>
              <a:rPr lang="en-US" sz="3200" dirty="0"/>
            </a:br>
            <a:r>
              <a:rPr lang="en-US" sz="3200" dirty="0"/>
              <a:t>- Group Average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0860FB-A3D3-124C-820F-C41C78E14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181" y="1650205"/>
            <a:ext cx="8529637" cy="4264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1622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AE672-1E37-3F45-A5C1-A9D707FFC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Hierarchical Clustering of Documents </a:t>
            </a:r>
            <a:br>
              <a:rPr lang="en-US" sz="3200" dirty="0"/>
            </a:br>
            <a:r>
              <a:rPr lang="en-US" sz="3200" dirty="0"/>
              <a:t>- Centroid - Euclidean distance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1B44EC-8989-D44B-B67A-0D83BD569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1652642"/>
            <a:ext cx="8801100" cy="446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431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47F71B-990A-4CB1-BC9F-1122AED10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925" y="1395564"/>
            <a:ext cx="6534150" cy="523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965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2" name="Rectangle 4"/>
          <p:cNvSpPr>
            <a:spLocks noGrp="1" noChangeArrowheads="1"/>
          </p:cNvSpPr>
          <p:nvPr>
            <p:ph type="ctrTitle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defRPr/>
            </a:pPr>
            <a:r>
              <a:rPr lang="en-US" sz="2800" dirty="0">
                <a:cs typeface="+mj-cs"/>
              </a:rPr>
              <a:t>Contents</a:t>
            </a:r>
            <a:endParaRPr lang="en-US" dirty="0">
              <a:cs typeface="+mj-cs"/>
            </a:endParaRPr>
          </a:p>
        </p:txBody>
      </p:sp>
      <p:sp>
        <p:nvSpPr>
          <p:cNvPr id="27653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454197" y="1899139"/>
            <a:ext cx="8113028" cy="3436473"/>
          </a:xfrm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marL="571500" indent="-571500" eaLnBrk="1" hangingPunct="1"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cs typeface="+mn-cs"/>
              </a:rPr>
              <a:t>Dataset Introduction</a:t>
            </a:r>
          </a:p>
          <a:p>
            <a:pPr marL="571500" indent="-571500" eaLnBrk="1" hangingPunct="1"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cs typeface="+mn-cs"/>
              </a:rPr>
              <a:t>Defining query</a:t>
            </a:r>
          </a:p>
          <a:p>
            <a:pPr marL="571500" indent="-571500" eaLnBrk="1" hangingPunct="1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Preprocess dataset </a:t>
            </a:r>
          </a:p>
          <a:p>
            <a:pPr marL="571500" indent="-571500" eaLnBrk="1" hangingPunct="1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TF-IDF </a:t>
            </a:r>
          </a:p>
          <a:p>
            <a:pPr marL="571500" indent="-571500" eaLnBrk="1" hangingPunct="1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Vector Space </a:t>
            </a:r>
          </a:p>
          <a:p>
            <a:pPr marL="571500" indent="-571500" eaLnBrk="1" hangingPunct="1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Document Cosine similarity </a:t>
            </a:r>
          </a:p>
          <a:p>
            <a:pPr marL="571500" indent="-571500" eaLnBrk="1" hangingPunct="1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K-means clustering </a:t>
            </a:r>
          </a:p>
          <a:p>
            <a:pPr marL="571500" indent="-571500" eaLnBrk="1" hangingPunct="1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Hierarchical clustering</a:t>
            </a:r>
            <a:endParaRPr lang="en-US" sz="2800" dirty="0">
              <a:cs typeface="+mn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4966E-34C0-4835-95C0-FB2C58F4C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1. Dataset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2A1FD-FF65-4BCA-A08A-1C6E7C51C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69243"/>
            <a:ext cx="8229600" cy="452596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dirty="0" err="1"/>
              <a:t>Stackoverflow</a:t>
            </a:r>
            <a:r>
              <a:rPr lang="en-US" dirty="0"/>
              <a:t> dataset is taken, which is a little noisy.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Stackoverflow</a:t>
            </a:r>
            <a:r>
              <a:rPr lang="en-US" dirty="0"/>
              <a:t>-data-</a:t>
            </a:r>
            <a:r>
              <a:rPr lang="en-US" dirty="0" err="1"/>
              <a:t>idf.json</a:t>
            </a:r>
            <a:r>
              <a:rPr lang="en-US" dirty="0"/>
              <a:t> file has 20000 questions posted and 19 columns.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19 columns include post title, body, tags, dates and other media.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After preprocessing the data, total terms left are 666637.</a:t>
            </a:r>
          </a:p>
        </p:txBody>
      </p:sp>
    </p:spTree>
    <p:extLst>
      <p:ext uri="{BB962C8B-B14F-4D97-AF65-F5344CB8AC3E}">
        <p14:creationId xmlns:p14="http://schemas.microsoft.com/office/powerpoint/2010/main" val="3446084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83ED-E990-4809-BF69-0EF412E99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2</a:t>
            </a:r>
            <a:r>
              <a:rPr lang="en-US" sz="6000" dirty="0"/>
              <a:t>. Query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3ABBE-4E76-43B0-B4B1-BC47B999C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175" y="1286363"/>
            <a:ext cx="2795514" cy="452596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Variabl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Python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Color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String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Java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Framework</a:t>
            </a:r>
          </a:p>
          <a:p>
            <a:pPr marL="0" indent="0"/>
            <a:endParaRPr lang="en-US" sz="28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8F78890-A1BF-403A-AE1F-19423844A413}"/>
              </a:ext>
            </a:extLst>
          </p:cNvPr>
          <p:cNvSpPr txBox="1">
            <a:spLocks/>
          </p:cNvSpPr>
          <p:nvPr/>
        </p:nvSpPr>
        <p:spPr bwMode="auto">
          <a:xfrm>
            <a:off x="4371975" y="1286363"/>
            <a:ext cx="2429754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25000"/>
              </a:spcAft>
              <a:defRPr sz="3200">
                <a:solidFill>
                  <a:schemeClr val="bg1"/>
                </a:solidFill>
                <a:latin typeface="+mn-lt"/>
                <a:ea typeface="+mn-ea"/>
                <a:cs typeface="ＭＳ Ｐゴシック" charset="0"/>
              </a:defRPr>
            </a:lvl1pPr>
            <a:lvl2pPr marL="4000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90000"/>
              <a:buFont typeface="Wingdings" pitchFamily="2" charset="2"/>
              <a:buChar char="§"/>
              <a:defRPr sz="2400">
                <a:solidFill>
                  <a:schemeClr val="bg1"/>
                </a:solidFill>
                <a:latin typeface="+mn-lt"/>
                <a:ea typeface="+mn-ea"/>
              </a:defRPr>
            </a:lvl2pPr>
            <a:lvl3pPr marL="742950" indent="-228600" algn="l" rtl="0" eaLnBrk="0" fontAlgn="base" hangingPunct="0">
              <a:spcBef>
                <a:spcPct val="40000"/>
              </a:spcBef>
              <a:spcAft>
                <a:spcPct val="0"/>
              </a:spcAft>
              <a:buChar char="•"/>
              <a:defRPr i="1">
                <a:solidFill>
                  <a:schemeClr val="bg1"/>
                </a:solidFill>
                <a:latin typeface="+mn-lt"/>
                <a:ea typeface="+mn-ea"/>
              </a:defRPr>
            </a:lvl3pPr>
            <a:lvl4pPr marL="1258888" indent="-228600" algn="l" rtl="0" eaLnBrk="0" fontAlgn="base" hangingPunct="0">
              <a:spcBef>
                <a:spcPct val="40000"/>
              </a:spcBef>
              <a:spcAft>
                <a:spcPct val="0"/>
              </a:spcAft>
              <a:buChar char="–"/>
              <a:defRPr>
                <a:solidFill>
                  <a:schemeClr val="bg1"/>
                </a:solidFill>
                <a:latin typeface="+mn-lt"/>
                <a:ea typeface="+mn-ea"/>
              </a:defRPr>
            </a:lvl4pPr>
            <a:lvl5pPr marL="1422400" indent="4064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bg1"/>
                </a:solidFill>
                <a:latin typeface="+mn-lt"/>
                <a:ea typeface="+mn-ea"/>
              </a:defRPr>
            </a:lvl5pPr>
            <a:lvl6pPr marL="1879600" algn="l" rtl="0" fontAlgn="base">
              <a:spcBef>
                <a:spcPct val="20000"/>
              </a:spcBef>
              <a:spcAft>
                <a:spcPct val="0"/>
              </a:spcAft>
              <a:defRPr>
                <a:solidFill>
                  <a:schemeClr val="bg1"/>
                </a:solidFill>
                <a:latin typeface="+mn-lt"/>
                <a:ea typeface="+mn-ea"/>
              </a:defRPr>
            </a:lvl6pPr>
            <a:lvl7pPr marL="2336800" algn="l" rtl="0" fontAlgn="base">
              <a:spcBef>
                <a:spcPct val="20000"/>
              </a:spcBef>
              <a:spcAft>
                <a:spcPct val="0"/>
              </a:spcAft>
              <a:defRPr>
                <a:solidFill>
                  <a:schemeClr val="bg1"/>
                </a:solidFill>
                <a:latin typeface="+mn-lt"/>
                <a:ea typeface="+mn-ea"/>
              </a:defRPr>
            </a:lvl7pPr>
            <a:lvl8pPr marL="2794000" algn="l" rtl="0" fontAlgn="base">
              <a:spcBef>
                <a:spcPct val="20000"/>
              </a:spcBef>
              <a:spcAft>
                <a:spcPct val="0"/>
              </a:spcAft>
              <a:defRPr>
                <a:solidFill>
                  <a:schemeClr val="bg1"/>
                </a:solidFill>
                <a:latin typeface="+mn-lt"/>
                <a:ea typeface="+mn-ea"/>
              </a:defRPr>
            </a:lvl8pPr>
            <a:lvl9pPr marL="3251200" algn="l" rtl="0" fontAlgn="base">
              <a:spcBef>
                <a:spcPct val="20000"/>
              </a:spcBef>
              <a:spcAft>
                <a:spcPct val="0"/>
              </a:spcAft>
              <a:defRPr>
                <a:solidFill>
                  <a:schemeClr val="bg1"/>
                </a:solidFill>
                <a:latin typeface="+mn-lt"/>
                <a:ea typeface="+mn-ea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kern="0" dirty="0"/>
              <a:t>Ajax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kern="0" dirty="0"/>
              <a:t>Git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kern="0" dirty="0"/>
              <a:t>Help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kern="0" dirty="0"/>
              <a:t>Null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kern="0" dirty="0"/>
              <a:t>File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kern="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FBE7BE-7848-4DC8-89AF-8DBC6095C1E1}"/>
              </a:ext>
            </a:extLst>
          </p:cNvPr>
          <p:cNvSpPr txBox="1">
            <a:spLocks/>
          </p:cNvSpPr>
          <p:nvPr/>
        </p:nvSpPr>
        <p:spPr bwMode="auto">
          <a:xfrm>
            <a:off x="1094203" y="5219114"/>
            <a:ext cx="7792622" cy="1308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25000"/>
              </a:spcAft>
              <a:defRPr sz="3200">
                <a:solidFill>
                  <a:schemeClr val="bg1"/>
                </a:solidFill>
                <a:latin typeface="+mn-lt"/>
                <a:ea typeface="+mn-ea"/>
                <a:cs typeface="ＭＳ Ｐゴシック" charset="0"/>
              </a:defRPr>
            </a:lvl1pPr>
            <a:lvl2pPr marL="4000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90000"/>
              <a:buFont typeface="Wingdings" pitchFamily="2" charset="2"/>
              <a:buChar char="§"/>
              <a:defRPr sz="2400">
                <a:solidFill>
                  <a:schemeClr val="bg1"/>
                </a:solidFill>
                <a:latin typeface="+mn-lt"/>
                <a:ea typeface="+mn-ea"/>
              </a:defRPr>
            </a:lvl2pPr>
            <a:lvl3pPr marL="742950" indent="-228600" algn="l" rtl="0" eaLnBrk="0" fontAlgn="base" hangingPunct="0">
              <a:spcBef>
                <a:spcPct val="40000"/>
              </a:spcBef>
              <a:spcAft>
                <a:spcPct val="0"/>
              </a:spcAft>
              <a:buChar char="•"/>
              <a:defRPr i="1">
                <a:solidFill>
                  <a:schemeClr val="bg1"/>
                </a:solidFill>
                <a:latin typeface="+mn-lt"/>
                <a:ea typeface="+mn-ea"/>
              </a:defRPr>
            </a:lvl3pPr>
            <a:lvl4pPr marL="1258888" indent="-228600" algn="l" rtl="0" eaLnBrk="0" fontAlgn="base" hangingPunct="0">
              <a:spcBef>
                <a:spcPct val="40000"/>
              </a:spcBef>
              <a:spcAft>
                <a:spcPct val="0"/>
              </a:spcAft>
              <a:buChar char="–"/>
              <a:defRPr>
                <a:solidFill>
                  <a:schemeClr val="bg1"/>
                </a:solidFill>
                <a:latin typeface="+mn-lt"/>
                <a:ea typeface="+mn-ea"/>
              </a:defRPr>
            </a:lvl4pPr>
            <a:lvl5pPr marL="1422400" indent="4064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bg1"/>
                </a:solidFill>
                <a:latin typeface="+mn-lt"/>
                <a:ea typeface="+mn-ea"/>
              </a:defRPr>
            </a:lvl5pPr>
            <a:lvl6pPr marL="1879600" algn="l" rtl="0" fontAlgn="base">
              <a:spcBef>
                <a:spcPct val="20000"/>
              </a:spcBef>
              <a:spcAft>
                <a:spcPct val="0"/>
              </a:spcAft>
              <a:defRPr>
                <a:solidFill>
                  <a:schemeClr val="bg1"/>
                </a:solidFill>
                <a:latin typeface="+mn-lt"/>
                <a:ea typeface="+mn-ea"/>
              </a:defRPr>
            </a:lvl6pPr>
            <a:lvl7pPr marL="2336800" algn="l" rtl="0" fontAlgn="base">
              <a:spcBef>
                <a:spcPct val="20000"/>
              </a:spcBef>
              <a:spcAft>
                <a:spcPct val="0"/>
              </a:spcAft>
              <a:defRPr>
                <a:solidFill>
                  <a:schemeClr val="bg1"/>
                </a:solidFill>
                <a:latin typeface="+mn-lt"/>
                <a:ea typeface="+mn-ea"/>
              </a:defRPr>
            </a:lvl7pPr>
            <a:lvl8pPr marL="2794000" algn="l" rtl="0" fontAlgn="base">
              <a:spcBef>
                <a:spcPct val="20000"/>
              </a:spcBef>
              <a:spcAft>
                <a:spcPct val="0"/>
              </a:spcAft>
              <a:defRPr>
                <a:solidFill>
                  <a:schemeClr val="bg1"/>
                </a:solidFill>
                <a:latin typeface="+mn-lt"/>
                <a:ea typeface="+mn-ea"/>
              </a:defRPr>
            </a:lvl8pPr>
            <a:lvl9pPr marL="3251200" algn="l" rtl="0" fontAlgn="base">
              <a:spcBef>
                <a:spcPct val="20000"/>
              </a:spcBef>
              <a:spcAft>
                <a:spcPct val="0"/>
              </a:spcAft>
              <a:defRPr>
                <a:solidFill>
                  <a:schemeClr val="bg1"/>
                </a:solidFill>
                <a:latin typeface="+mn-lt"/>
                <a:ea typeface="+mn-ea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u="sng" dirty="0" err="1"/>
              <a:t>Stopwords</a:t>
            </a:r>
            <a:r>
              <a:rPr lang="en-US" sz="2800" dirty="0"/>
              <a:t>: I, according, almost, already, always.</a:t>
            </a:r>
          </a:p>
          <a:p>
            <a:pPr marL="0" indent="0"/>
            <a:endParaRPr 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3355469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1935F-C5D6-46DF-B171-3CF370034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TF-IDF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4965BE-1D03-6C46-AEC3-442A5F1D6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1311275"/>
            <a:ext cx="8763000" cy="532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783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80653-FA5E-42BD-9BDF-0E041C157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Vector Space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257E9D-D84C-4634-9CB2-C258FDAC2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724" y="1248266"/>
            <a:ext cx="6773184" cy="5454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771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ADA98-45A0-4158-ABE6-A1B70959E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Document Similarity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57CB19-1C10-4D9D-A097-74E046F92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492" y="1309952"/>
            <a:ext cx="6665016" cy="5203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381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A9DD9-D6A6-DA40-A614-8FA4323AF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K- means Cluster 2 clusters 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93A8E6-E9E0-F849-971C-84DD8E614849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43"/>
          <a:stretch/>
        </p:blipFill>
        <p:spPr bwMode="auto">
          <a:xfrm>
            <a:off x="814387" y="1552575"/>
            <a:ext cx="7515225" cy="492442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94516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26996-C789-5242-A271-14E2119CA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K- means Cluster 4 clusters 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0DB46E-EABA-664E-AA58-65BBBBC7F25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5" y="1671638"/>
            <a:ext cx="7929563" cy="48148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04040811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646464"/>
      </a:lt2>
      <a:accent1>
        <a:srgbClr val="B50C00"/>
      </a:accent1>
      <a:accent2>
        <a:srgbClr val="052147"/>
      </a:accent2>
      <a:accent3>
        <a:srgbClr val="FFFFFF"/>
      </a:accent3>
      <a:accent4>
        <a:srgbClr val="000000"/>
      </a:accent4>
      <a:accent5>
        <a:srgbClr val="D7AAAA"/>
      </a:accent5>
      <a:accent6>
        <a:srgbClr val="041D3F"/>
      </a:accent6>
      <a:hlink>
        <a:srgbClr val="BD8C00"/>
      </a:hlink>
      <a:folHlink>
        <a:srgbClr val="3F4A01"/>
      </a:folHlink>
    </a:clrScheme>
    <a:fontScheme name="Default Design">
      <a:majorFont>
        <a:latin typeface="Times New Roman"/>
        <a:ea typeface="ＭＳ Ｐゴシック"/>
        <a:cs typeface=""/>
      </a:majorFont>
      <a:minorFont>
        <a:latin typeface="Times New Roman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FF1100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FFAAAA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5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CC0000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2AAAA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6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B50C00"/>
        </a:accent1>
        <a:accent2>
          <a:srgbClr val="052147"/>
        </a:accent2>
        <a:accent3>
          <a:srgbClr val="FFFFFF"/>
        </a:accent3>
        <a:accent4>
          <a:srgbClr val="000000"/>
        </a:accent4>
        <a:accent5>
          <a:srgbClr val="D7AAAA"/>
        </a:accent5>
        <a:accent6>
          <a:srgbClr val="041D3F"/>
        </a:accent6>
        <a:hlink>
          <a:srgbClr val="BD8C00"/>
        </a:hlink>
        <a:folHlink>
          <a:srgbClr val="3F4A0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890</TotalTime>
  <Words>188</Words>
  <Application>Microsoft Macintosh PowerPoint</Application>
  <PresentationFormat>On-screen Show (4:3)</PresentationFormat>
  <Paragraphs>43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Lucida Grande</vt:lpstr>
      <vt:lpstr>Times New Roman</vt:lpstr>
      <vt:lpstr>Wingdings</vt:lpstr>
      <vt:lpstr>Default Design</vt:lpstr>
      <vt:lpstr>Custom Design</vt:lpstr>
      <vt:lpstr>1_Custom Design</vt:lpstr>
      <vt:lpstr>INFORMATION RETRIEVAL Assignment-2: Stack Overflow Dataset</vt:lpstr>
      <vt:lpstr>Contents</vt:lpstr>
      <vt:lpstr>1. Dataset Introduction</vt:lpstr>
      <vt:lpstr>2. Query</vt:lpstr>
      <vt:lpstr>TF-IDF </vt:lpstr>
      <vt:lpstr>Vector Space</vt:lpstr>
      <vt:lpstr>Document Similarity </vt:lpstr>
      <vt:lpstr>K- means Cluster 2 clusters Results</vt:lpstr>
      <vt:lpstr>K- means Cluster 4 clusters Results</vt:lpstr>
      <vt:lpstr>Hierarchical Clustering of Documents  - Single Link</vt:lpstr>
      <vt:lpstr>Hierarchical Clustering of Documents  - Single Link (cont.)</vt:lpstr>
      <vt:lpstr>Hierarchical Clustering of Documents  - Complete Link</vt:lpstr>
      <vt:lpstr>Hierarchical Clustering of Documents  - Group Average</vt:lpstr>
      <vt:lpstr>Hierarchical Clustering of Documents  - Centroid - Euclidean distance</vt:lpstr>
      <vt:lpstr>PowerPoint Presentation</vt:lpstr>
    </vt:vector>
  </TitlesOfParts>
  <Company>Presentation Diva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Lori Randel</dc:creator>
  <cp:lastModifiedBy>Chirakala, Sai Sathvick</cp:lastModifiedBy>
  <cp:revision>77</cp:revision>
  <dcterms:created xsi:type="dcterms:W3CDTF">2005-04-19T19:05:52Z</dcterms:created>
  <dcterms:modified xsi:type="dcterms:W3CDTF">2020-03-30T01:12:31Z</dcterms:modified>
</cp:coreProperties>
</file>

<file path=docProps/thumbnail.jpeg>
</file>